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</p:sldMasterIdLst>
  <p:notesMasterIdLst>
    <p:notesMasterId r:id="rId16"/>
  </p:notesMasterIdLst>
  <p:handoutMasterIdLst>
    <p:handoutMasterId r:id="rId17"/>
  </p:handoutMasterIdLst>
  <p:sldIdLst>
    <p:sldId id="1291" r:id="rId2"/>
    <p:sldId id="1292" r:id="rId3"/>
    <p:sldId id="1293" r:id="rId4"/>
    <p:sldId id="1294" r:id="rId5"/>
    <p:sldId id="1295" r:id="rId6"/>
    <p:sldId id="1296" r:id="rId7"/>
    <p:sldId id="1297" r:id="rId8"/>
    <p:sldId id="1298" r:id="rId9"/>
    <p:sldId id="1299" r:id="rId10"/>
    <p:sldId id="1300" r:id="rId11"/>
    <p:sldId id="1301" r:id="rId12"/>
    <p:sldId id="1302" r:id="rId13"/>
    <p:sldId id="1303" r:id="rId14"/>
    <p:sldId id="1304" r:id="rId15"/>
  </p:sldIdLst>
  <p:sldSz cx="9144000" cy="6858000" type="screen4x3"/>
  <p:notesSz cx="6997700" cy="9271000"/>
  <p:defaultTextStyle>
    <a:defPPr>
      <a:defRPr lang="en-US"/>
    </a:defPPr>
    <a:lvl1pPr algn="l" rtl="0" fontAlgn="base">
      <a:lnSpc>
        <a:spcPct val="90000"/>
      </a:lnSpc>
      <a:spcBef>
        <a:spcPct val="65000"/>
      </a:spcBef>
      <a:spcAft>
        <a:spcPct val="0"/>
      </a:spcAft>
      <a:defRPr sz="3200" b="1" kern="1200">
        <a:solidFill>
          <a:srgbClr val="FFFF0F"/>
        </a:solidFill>
        <a:latin typeface="Times New Roman" charset="0"/>
        <a:ea typeface="ＭＳ Ｐゴシック" charset="0"/>
        <a:cs typeface="ＭＳ Ｐゴシック" charset="0"/>
        <a:sym typeface="Wingdings 3" charset="0"/>
      </a:defRPr>
    </a:lvl1pPr>
    <a:lvl2pPr marL="457200" algn="l" rtl="0" fontAlgn="base">
      <a:lnSpc>
        <a:spcPct val="90000"/>
      </a:lnSpc>
      <a:spcBef>
        <a:spcPct val="65000"/>
      </a:spcBef>
      <a:spcAft>
        <a:spcPct val="0"/>
      </a:spcAft>
      <a:defRPr sz="3200" b="1" kern="1200">
        <a:solidFill>
          <a:srgbClr val="FFFF0F"/>
        </a:solidFill>
        <a:latin typeface="Times New Roman" charset="0"/>
        <a:ea typeface="ＭＳ Ｐゴシック" charset="0"/>
        <a:cs typeface="ＭＳ Ｐゴシック" charset="0"/>
        <a:sym typeface="Wingdings 3" charset="0"/>
      </a:defRPr>
    </a:lvl2pPr>
    <a:lvl3pPr marL="914400" algn="l" rtl="0" fontAlgn="base">
      <a:lnSpc>
        <a:spcPct val="90000"/>
      </a:lnSpc>
      <a:spcBef>
        <a:spcPct val="65000"/>
      </a:spcBef>
      <a:spcAft>
        <a:spcPct val="0"/>
      </a:spcAft>
      <a:defRPr sz="3200" b="1" kern="1200">
        <a:solidFill>
          <a:srgbClr val="FFFF0F"/>
        </a:solidFill>
        <a:latin typeface="Times New Roman" charset="0"/>
        <a:ea typeface="ＭＳ Ｐゴシック" charset="0"/>
        <a:cs typeface="ＭＳ Ｐゴシック" charset="0"/>
        <a:sym typeface="Wingdings 3" charset="0"/>
      </a:defRPr>
    </a:lvl3pPr>
    <a:lvl4pPr marL="1371600" algn="l" rtl="0" fontAlgn="base">
      <a:lnSpc>
        <a:spcPct val="90000"/>
      </a:lnSpc>
      <a:spcBef>
        <a:spcPct val="65000"/>
      </a:spcBef>
      <a:spcAft>
        <a:spcPct val="0"/>
      </a:spcAft>
      <a:defRPr sz="3200" b="1" kern="1200">
        <a:solidFill>
          <a:srgbClr val="FFFF0F"/>
        </a:solidFill>
        <a:latin typeface="Times New Roman" charset="0"/>
        <a:ea typeface="ＭＳ Ｐゴシック" charset="0"/>
        <a:cs typeface="ＭＳ Ｐゴシック" charset="0"/>
        <a:sym typeface="Wingdings 3" charset="0"/>
      </a:defRPr>
    </a:lvl4pPr>
    <a:lvl5pPr marL="1828800" algn="l" rtl="0" fontAlgn="base">
      <a:lnSpc>
        <a:spcPct val="90000"/>
      </a:lnSpc>
      <a:spcBef>
        <a:spcPct val="65000"/>
      </a:spcBef>
      <a:spcAft>
        <a:spcPct val="0"/>
      </a:spcAft>
      <a:defRPr sz="3200" b="1" kern="1200">
        <a:solidFill>
          <a:srgbClr val="FFFF0F"/>
        </a:solidFill>
        <a:latin typeface="Times New Roman" charset="0"/>
        <a:ea typeface="ＭＳ Ｐゴシック" charset="0"/>
        <a:cs typeface="ＭＳ Ｐゴシック" charset="0"/>
        <a:sym typeface="Wingdings 3" charset="0"/>
      </a:defRPr>
    </a:lvl5pPr>
    <a:lvl6pPr marL="2286000" algn="l" defTabSz="457200" rtl="0" eaLnBrk="1" latinLnBrk="0" hangingPunct="1">
      <a:defRPr sz="3200" b="1" kern="1200">
        <a:solidFill>
          <a:srgbClr val="FFFF0F"/>
        </a:solidFill>
        <a:latin typeface="Times New Roman" charset="0"/>
        <a:ea typeface="ＭＳ Ｐゴシック" charset="0"/>
        <a:cs typeface="ＭＳ Ｐゴシック" charset="0"/>
        <a:sym typeface="Wingdings 3" charset="0"/>
      </a:defRPr>
    </a:lvl6pPr>
    <a:lvl7pPr marL="2743200" algn="l" defTabSz="457200" rtl="0" eaLnBrk="1" latinLnBrk="0" hangingPunct="1">
      <a:defRPr sz="3200" b="1" kern="1200">
        <a:solidFill>
          <a:srgbClr val="FFFF0F"/>
        </a:solidFill>
        <a:latin typeface="Times New Roman" charset="0"/>
        <a:ea typeface="ＭＳ Ｐゴシック" charset="0"/>
        <a:cs typeface="ＭＳ Ｐゴシック" charset="0"/>
        <a:sym typeface="Wingdings 3" charset="0"/>
      </a:defRPr>
    </a:lvl7pPr>
    <a:lvl8pPr marL="3200400" algn="l" defTabSz="457200" rtl="0" eaLnBrk="1" latinLnBrk="0" hangingPunct="1">
      <a:defRPr sz="3200" b="1" kern="1200">
        <a:solidFill>
          <a:srgbClr val="FFFF0F"/>
        </a:solidFill>
        <a:latin typeface="Times New Roman" charset="0"/>
        <a:ea typeface="ＭＳ Ｐゴシック" charset="0"/>
        <a:cs typeface="ＭＳ Ｐゴシック" charset="0"/>
        <a:sym typeface="Wingdings 3" charset="0"/>
      </a:defRPr>
    </a:lvl8pPr>
    <a:lvl9pPr marL="3657600" algn="l" defTabSz="457200" rtl="0" eaLnBrk="1" latinLnBrk="0" hangingPunct="1">
      <a:defRPr sz="3200" b="1" kern="1200">
        <a:solidFill>
          <a:srgbClr val="FFFF0F"/>
        </a:solidFill>
        <a:latin typeface="Times New Roman" charset="0"/>
        <a:ea typeface="ＭＳ Ｐゴシック" charset="0"/>
        <a:cs typeface="ＭＳ Ｐゴシック" charset="0"/>
        <a:sym typeface="Wingdings 3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ss, Nathaniel Carey - (gossn)" initials="GNC-(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9100"/>
    <a:srgbClr val="000000"/>
    <a:srgbClr val="333399"/>
    <a:srgbClr val="16285D"/>
    <a:srgbClr val="223B82"/>
    <a:srgbClr val="F77B26"/>
    <a:srgbClr val="15285D"/>
    <a:srgbClr val="FFFF00"/>
    <a:srgbClr val="279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5"/>
    <p:restoredTop sz="88022" autoAdjust="0"/>
  </p:normalViewPr>
  <p:slideViewPr>
    <p:cSldViewPr snapToGrid="0">
      <p:cViewPr varScale="1">
        <p:scale>
          <a:sx n="82" d="100"/>
          <a:sy n="82" d="100"/>
        </p:scale>
        <p:origin x="-16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20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olin:Documents:PHYS141:ExamComaprison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olin:Documents:PHYS141:ExamComaprison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olin:Documents:PHYS141:ExamComaprison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olin:Documents:PHYS141:ExamComapris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olin:Documents:PHYS141:ExamComapris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olin:Documents:PHYS141:ExamComapriso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olin:Documents:PHYS141:ExamComaprison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olin:Documents:PHYS141:ExamComaprison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olin:Documents:PHYS141:ExamComaprison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olin:Documents:PHYS141:ExamComaprison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olin:Documents:PHYS141:ExamComaprison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olin:Documents:PHYS141:ExamComapris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Exam 1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Reformed (N = 206)</c:v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Exam1!$D$3:$D$9</c:f>
                <c:numCache>
                  <c:formatCode>General</c:formatCode>
                  <c:ptCount val="7"/>
                  <c:pt idx="0">
                    <c:v>1.064626428441346</c:v>
                  </c:pt>
                  <c:pt idx="1">
                    <c:v>1.7494556647342701</c:v>
                  </c:pt>
                  <c:pt idx="2">
                    <c:v>0.90789779690424099</c:v>
                  </c:pt>
                  <c:pt idx="3">
                    <c:v>2.3270592765697589</c:v>
                  </c:pt>
                  <c:pt idx="4">
                    <c:v>1.2490257003155449</c:v>
                  </c:pt>
                  <c:pt idx="5">
                    <c:v>1.616908534714018</c:v>
                  </c:pt>
                  <c:pt idx="6">
                    <c:v>0.95233954568387802</c:v>
                  </c:pt>
                </c:numCache>
              </c:numRef>
            </c:plus>
            <c:minus>
              <c:numRef>
                <c:f>Exam1!$D$3:$D$9</c:f>
                <c:numCache>
                  <c:formatCode>General</c:formatCode>
                  <c:ptCount val="7"/>
                  <c:pt idx="0">
                    <c:v>1.064626428441346</c:v>
                  </c:pt>
                  <c:pt idx="1">
                    <c:v>1.7494556647342701</c:v>
                  </c:pt>
                  <c:pt idx="2">
                    <c:v>0.90789779690424099</c:v>
                  </c:pt>
                  <c:pt idx="3">
                    <c:v>2.3270592765697589</c:v>
                  </c:pt>
                  <c:pt idx="4">
                    <c:v>1.2490257003155449</c:v>
                  </c:pt>
                  <c:pt idx="5">
                    <c:v>1.616908534714018</c:v>
                  </c:pt>
                  <c:pt idx="6">
                    <c:v>0.95233954568387802</c:v>
                  </c:pt>
                </c:numCache>
              </c:numRef>
            </c:minus>
          </c:errBars>
          <c:cat>
            <c:strRef>
              <c:f>Exam1!$A$3:$A$9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Entire Exam</c:v>
                </c:pt>
              </c:strCache>
            </c:strRef>
          </c:cat>
          <c:val>
            <c:numRef>
              <c:f>Exam1!$B$3:$B$9</c:f>
              <c:numCache>
                <c:formatCode>0.00</c:formatCode>
                <c:ptCount val="7"/>
                <c:pt idx="0">
                  <c:v>86.569579288025906</c:v>
                </c:pt>
                <c:pt idx="1">
                  <c:v>75.611650485436897</c:v>
                </c:pt>
                <c:pt idx="2">
                  <c:v>95.501618122977334</c:v>
                </c:pt>
                <c:pt idx="3">
                  <c:v>53.713592233009699</c:v>
                </c:pt>
                <c:pt idx="4">
                  <c:v>92.330097087378633</c:v>
                </c:pt>
                <c:pt idx="5">
                  <c:v>79.029126213592207</c:v>
                </c:pt>
                <c:pt idx="6">
                  <c:v>78.708737864077648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A7-46EB-A8BB-32F44FA7D9A8}"/>
            </c:ext>
          </c:extLst>
        </c:ser>
        <c:ser>
          <c:idx val="1"/>
          <c:order val="1"/>
          <c:tx>
            <c:v>Traditional (N = 234)</c:v>
          </c:tx>
          <c:spPr>
            <a:solidFill>
              <a:srgbClr val="FE990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Exam1!$E$3:$E$9</c:f>
                <c:numCache>
                  <c:formatCode>General</c:formatCode>
                  <c:ptCount val="7"/>
                  <c:pt idx="0">
                    <c:v>0.97174171019731803</c:v>
                  </c:pt>
                  <c:pt idx="1">
                    <c:v>1.6988412283888701</c:v>
                  </c:pt>
                  <c:pt idx="2">
                    <c:v>1.295801391985363</c:v>
                  </c:pt>
                  <c:pt idx="3">
                    <c:v>2.2360567604556301</c:v>
                  </c:pt>
                  <c:pt idx="4">
                    <c:v>1.264150269251781</c:v>
                  </c:pt>
                  <c:pt idx="5">
                    <c:v>1.674415454814344</c:v>
                  </c:pt>
                  <c:pt idx="6">
                    <c:v>0.99609624274978903</c:v>
                  </c:pt>
                </c:numCache>
              </c:numRef>
            </c:plus>
            <c:minus>
              <c:numRef>
                <c:f>Exam1!$E$3:$E$9</c:f>
                <c:numCache>
                  <c:formatCode>General</c:formatCode>
                  <c:ptCount val="7"/>
                  <c:pt idx="0">
                    <c:v>0.97174171019731803</c:v>
                  </c:pt>
                  <c:pt idx="1">
                    <c:v>1.6988412283888701</c:v>
                  </c:pt>
                  <c:pt idx="2">
                    <c:v>1.295801391985363</c:v>
                  </c:pt>
                  <c:pt idx="3">
                    <c:v>2.2360567604556301</c:v>
                  </c:pt>
                  <c:pt idx="4">
                    <c:v>1.264150269251781</c:v>
                  </c:pt>
                  <c:pt idx="5">
                    <c:v>1.674415454814344</c:v>
                  </c:pt>
                  <c:pt idx="6">
                    <c:v>0.99609624274978903</c:v>
                  </c:pt>
                </c:numCache>
              </c:numRef>
            </c:minus>
          </c:errBars>
          <c:cat>
            <c:strRef>
              <c:f>Exam1!$A$3:$A$9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Entire Exam</c:v>
                </c:pt>
              </c:strCache>
            </c:strRef>
          </c:cat>
          <c:val>
            <c:numRef>
              <c:f>Exam1!$C$3:$C$9</c:f>
              <c:numCache>
                <c:formatCode>0.00</c:formatCode>
                <c:ptCount val="7"/>
                <c:pt idx="0">
                  <c:v>90.142450142449405</c:v>
                </c:pt>
                <c:pt idx="1">
                  <c:v>70.358974358973825</c:v>
                </c:pt>
                <c:pt idx="2">
                  <c:v>92.250712250712255</c:v>
                </c:pt>
                <c:pt idx="3">
                  <c:v>62.350427350427069</c:v>
                </c:pt>
                <c:pt idx="4">
                  <c:v>89.88603988603947</c:v>
                </c:pt>
                <c:pt idx="5">
                  <c:v>62.564102564102548</c:v>
                </c:pt>
                <c:pt idx="6">
                  <c:v>77.158119658119645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A7-46EB-A8BB-32F44FA7D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514304"/>
        <c:axId val="127863616"/>
      </c:barChart>
      <c:catAx>
        <c:axId val="116514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/>
                  <a:t>Exam Item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27863616"/>
        <c:crosses val="autoZero"/>
        <c:auto val="1"/>
        <c:lblAlgn val="ctr"/>
        <c:lblOffset val="100"/>
        <c:noMultiLvlLbl val="0"/>
      </c:catAx>
      <c:valAx>
        <c:axId val="12786361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 i="0"/>
                </a:pPr>
                <a:r>
                  <a:rPr lang="en-US" b="0" i="0"/>
                  <a:t>Average (%)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16514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Final Exam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Reformed (N = 217)</c:v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FinalExam!$D$3:$D$12</c:f>
                <c:numCache>
                  <c:formatCode>General</c:formatCode>
                  <c:ptCount val="10"/>
                  <c:pt idx="0">
                    <c:v>1.760734889778327</c:v>
                  </c:pt>
                  <c:pt idx="1">
                    <c:v>2.1565330898984332</c:v>
                  </c:pt>
                  <c:pt idx="2">
                    <c:v>1.5127077293679441</c:v>
                  </c:pt>
                  <c:pt idx="3">
                    <c:v>1.70384113619591</c:v>
                  </c:pt>
                  <c:pt idx="4">
                    <c:v>1.721299914177761</c:v>
                  </c:pt>
                  <c:pt idx="5">
                    <c:v>1.0918536652297051</c:v>
                  </c:pt>
                  <c:pt idx="6">
                    <c:v>1.0854724884771889</c:v>
                  </c:pt>
                  <c:pt idx="7">
                    <c:v>2.2584280475489682</c:v>
                  </c:pt>
                  <c:pt idx="8">
                    <c:v>1.60328459813705</c:v>
                  </c:pt>
                  <c:pt idx="9">
                    <c:v>0.98679223265691496</c:v>
                  </c:pt>
                </c:numCache>
              </c:numRef>
            </c:plus>
            <c:minus>
              <c:numRef>
                <c:f>FinalExam!$D$3:$D$12</c:f>
                <c:numCache>
                  <c:formatCode>General</c:formatCode>
                  <c:ptCount val="10"/>
                  <c:pt idx="0">
                    <c:v>1.760734889778327</c:v>
                  </c:pt>
                  <c:pt idx="1">
                    <c:v>2.1565330898984332</c:v>
                  </c:pt>
                  <c:pt idx="2">
                    <c:v>1.5127077293679441</c:v>
                  </c:pt>
                  <c:pt idx="3">
                    <c:v>1.70384113619591</c:v>
                  </c:pt>
                  <c:pt idx="4">
                    <c:v>1.721299914177761</c:v>
                  </c:pt>
                  <c:pt idx="5">
                    <c:v>1.0918536652297051</c:v>
                  </c:pt>
                  <c:pt idx="6">
                    <c:v>1.0854724884771889</c:v>
                  </c:pt>
                  <c:pt idx="7">
                    <c:v>2.2584280475489682</c:v>
                  </c:pt>
                  <c:pt idx="8">
                    <c:v>1.60328459813705</c:v>
                  </c:pt>
                  <c:pt idx="9">
                    <c:v>0.98679223265691496</c:v>
                  </c:pt>
                </c:numCache>
              </c:numRef>
            </c:minus>
          </c:errBars>
          <c:cat>
            <c:strRef>
              <c:f>FinalExam!$A$3:$A$12</c:f>
              <c:strCache>
                <c:ptCount val="10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  <c:pt idx="7">
                  <c:v>Item 8</c:v>
                </c:pt>
                <c:pt idx="8">
                  <c:v>Item 9</c:v>
                </c:pt>
                <c:pt idx="9">
                  <c:v>Entire Exam</c:v>
                </c:pt>
              </c:strCache>
            </c:strRef>
          </c:cat>
          <c:val>
            <c:numRef>
              <c:f>FinalExam!$B$3:$B$12</c:f>
              <c:numCache>
                <c:formatCode>0.00</c:formatCode>
                <c:ptCount val="10"/>
                <c:pt idx="0">
                  <c:v>81.152073732718222</c:v>
                </c:pt>
                <c:pt idx="1">
                  <c:v>43.894009216589851</c:v>
                </c:pt>
                <c:pt idx="2">
                  <c:v>85.198156682027644</c:v>
                </c:pt>
                <c:pt idx="3">
                  <c:v>87.496159754224266</c:v>
                </c:pt>
                <c:pt idx="4">
                  <c:v>63.673469387755098</c:v>
                </c:pt>
                <c:pt idx="5">
                  <c:v>83.483870967741908</c:v>
                </c:pt>
                <c:pt idx="6">
                  <c:v>76.728110599078335</c:v>
                </c:pt>
                <c:pt idx="7">
                  <c:v>46.082949308755751</c:v>
                </c:pt>
                <c:pt idx="8">
                  <c:v>71.612903225806434</c:v>
                </c:pt>
                <c:pt idx="9">
                  <c:v>70.7373271889401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6C-4339-9E2E-E2124F64A9F4}"/>
            </c:ext>
          </c:extLst>
        </c:ser>
        <c:ser>
          <c:idx val="1"/>
          <c:order val="1"/>
          <c:tx>
            <c:v>Traditional (N = 258)</c:v>
          </c:tx>
          <c:spPr>
            <a:solidFill>
              <a:srgbClr val="FE990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FinalExam!$E$3:$E$12</c:f>
                <c:numCache>
                  <c:formatCode>General</c:formatCode>
                  <c:ptCount val="10"/>
                  <c:pt idx="0">
                    <c:v>1.972474219284915</c:v>
                  </c:pt>
                  <c:pt idx="1">
                    <c:v>1.8265651640963521</c:v>
                  </c:pt>
                  <c:pt idx="2">
                    <c:v>2.08910574907584</c:v>
                  </c:pt>
                  <c:pt idx="3">
                    <c:v>2.3803801692806772</c:v>
                  </c:pt>
                  <c:pt idx="4">
                    <c:v>1.6513393371741181</c:v>
                  </c:pt>
                  <c:pt idx="5">
                    <c:v>2.045794898299488</c:v>
                  </c:pt>
                  <c:pt idx="6">
                    <c:v>1.1720322933405909</c:v>
                  </c:pt>
                  <c:pt idx="7">
                    <c:v>1.9819836400536539</c:v>
                  </c:pt>
                  <c:pt idx="8">
                    <c:v>1.595793200069707</c:v>
                  </c:pt>
                  <c:pt idx="9">
                    <c:v>1.241909350586627</c:v>
                  </c:pt>
                </c:numCache>
              </c:numRef>
            </c:plus>
            <c:minus>
              <c:numRef>
                <c:f>FinalExam!$E$3:$E$12</c:f>
                <c:numCache>
                  <c:formatCode>General</c:formatCode>
                  <c:ptCount val="10"/>
                  <c:pt idx="0">
                    <c:v>1.972474219284915</c:v>
                  </c:pt>
                  <c:pt idx="1">
                    <c:v>1.8265651640963521</c:v>
                  </c:pt>
                  <c:pt idx="2">
                    <c:v>2.08910574907584</c:v>
                  </c:pt>
                  <c:pt idx="3">
                    <c:v>2.3803801692806772</c:v>
                  </c:pt>
                  <c:pt idx="4">
                    <c:v>1.6513393371741181</c:v>
                  </c:pt>
                  <c:pt idx="5">
                    <c:v>2.045794898299488</c:v>
                  </c:pt>
                  <c:pt idx="6">
                    <c:v>1.1720322933405909</c:v>
                  </c:pt>
                  <c:pt idx="7">
                    <c:v>1.9819836400536539</c:v>
                  </c:pt>
                  <c:pt idx="8">
                    <c:v>1.595793200069707</c:v>
                  </c:pt>
                  <c:pt idx="9">
                    <c:v>1.241909350586627</c:v>
                  </c:pt>
                </c:numCache>
              </c:numRef>
            </c:minus>
          </c:errBars>
          <c:cat>
            <c:strRef>
              <c:f>FinalExam!$A$3:$A$12</c:f>
              <c:strCache>
                <c:ptCount val="10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  <c:pt idx="7">
                  <c:v>Item 8</c:v>
                </c:pt>
                <c:pt idx="8">
                  <c:v>Item 9</c:v>
                </c:pt>
                <c:pt idx="9">
                  <c:v>Entire Exam</c:v>
                </c:pt>
              </c:strCache>
            </c:strRef>
          </c:cat>
          <c:val>
            <c:numRef>
              <c:f>FinalExam!$C$3:$C$12</c:f>
              <c:numCache>
                <c:formatCode>0.00</c:formatCode>
                <c:ptCount val="10"/>
                <c:pt idx="0">
                  <c:v>70.445736434108511</c:v>
                </c:pt>
                <c:pt idx="1">
                  <c:v>33.100775193798448</c:v>
                </c:pt>
                <c:pt idx="2">
                  <c:v>65.953488372092352</c:v>
                </c:pt>
                <c:pt idx="3">
                  <c:v>68.888888888888133</c:v>
                </c:pt>
                <c:pt idx="4">
                  <c:v>57.430786267995543</c:v>
                </c:pt>
                <c:pt idx="5">
                  <c:v>65.891472868217065</c:v>
                </c:pt>
                <c:pt idx="6">
                  <c:v>66.065891472868117</c:v>
                </c:pt>
                <c:pt idx="7">
                  <c:v>39.825581395348827</c:v>
                </c:pt>
                <c:pt idx="8">
                  <c:v>62.984496124030997</c:v>
                </c:pt>
                <c:pt idx="9">
                  <c:v>58.939922480620147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6C-4339-9E2E-E2124F64A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032192"/>
        <c:axId val="113081664"/>
      </c:barChart>
      <c:catAx>
        <c:axId val="113032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/>
                  <a:t>Exam Item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13081664"/>
        <c:crosses val="autoZero"/>
        <c:auto val="1"/>
        <c:lblAlgn val="ctr"/>
        <c:lblOffset val="100"/>
        <c:noMultiLvlLbl val="0"/>
      </c:catAx>
      <c:valAx>
        <c:axId val="11308166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 i="0"/>
                </a:pPr>
                <a:r>
                  <a:rPr lang="en-US" b="0" i="0"/>
                  <a:t>Average (%)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13032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Final Exam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902-41C2-B51E-D6A46493685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902-41C2-B51E-D6A46493685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902-41C2-B51E-D6A46493685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902-41C2-B51E-D6A46493685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902-41C2-B51E-D6A464936855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902-41C2-B51E-D6A464936855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902-41C2-B51E-D6A464936855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902-41C2-B51E-D6A464936855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902-41C2-B51E-D6A464936855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902-41C2-B51E-D6A464936855}"/>
              </c:ext>
            </c:extLst>
          </c:dPt>
          <c:errBars>
            <c:errBarType val="both"/>
            <c:errValType val="cust"/>
            <c:noEndCap val="0"/>
            <c:plus>
              <c:numRef>
                <c:f>FinalExam!$C$25:$C$34</c:f>
                <c:numCache>
                  <c:formatCode>General</c:formatCode>
                  <c:ptCount val="10"/>
                  <c:pt idx="0">
                    <c:v>2.6440200259881421</c:v>
                  </c:pt>
                  <c:pt idx="1">
                    <c:v>2.82612371748252</c:v>
                  </c:pt>
                  <c:pt idx="2">
                    <c:v>2.57927266982598</c:v>
                  </c:pt>
                  <c:pt idx="3">
                    <c:v>2.9273340034403428</c:v>
                  </c:pt>
                  <c:pt idx="4">
                    <c:v>2.3853291179724079</c:v>
                  </c:pt>
                  <c:pt idx="5">
                    <c:v>2.3189267328192482</c:v>
                  </c:pt>
                  <c:pt idx="6">
                    <c:v>1.5974699433398001</c:v>
                  </c:pt>
                  <c:pt idx="7">
                    <c:v>3.004788910289069</c:v>
                  </c:pt>
                  <c:pt idx="8">
                    <c:v>2.2620958069923112</c:v>
                  </c:pt>
                  <c:pt idx="9">
                    <c:v>1.5862212158165441</c:v>
                  </c:pt>
                </c:numCache>
              </c:numRef>
            </c:plus>
            <c:minus>
              <c:numRef>
                <c:f>FinalExam!$C$25:$C$34</c:f>
                <c:numCache>
                  <c:formatCode>General</c:formatCode>
                  <c:ptCount val="10"/>
                  <c:pt idx="0">
                    <c:v>2.6440200259881421</c:v>
                  </c:pt>
                  <c:pt idx="1">
                    <c:v>2.82612371748252</c:v>
                  </c:pt>
                  <c:pt idx="2">
                    <c:v>2.57927266982598</c:v>
                  </c:pt>
                  <c:pt idx="3">
                    <c:v>2.9273340034403428</c:v>
                  </c:pt>
                  <c:pt idx="4">
                    <c:v>2.3853291179724079</c:v>
                  </c:pt>
                  <c:pt idx="5">
                    <c:v>2.3189267328192482</c:v>
                  </c:pt>
                  <c:pt idx="6">
                    <c:v>1.5974699433398001</c:v>
                  </c:pt>
                  <c:pt idx="7">
                    <c:v>3.004788910289069</c:v>
                  </c:pt>
                  <c:pt idx="8">
                    <c:v>2.2620958069923112</c:v>
                  </c:pt>
                  <c:pt idx="9">
                    <c:v>1.5862212158165441</c:v>
                  </c:pt>
                </c:numCache>
              </c:numRef>
            </c:minus>
          </c:errBars>
          <c:cat>
            <c:strRef>
              <c:f>FinalExam!$A$25:$A$34</c:f>
              <c:strCache>
                <c:ptCount val="10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  <c:pt idx="7">
                  <c:v>Item 8</c:v>
                </c:pt>
                <c:pt idx="8">
                  <c:v>Item 9</c:v>
                </c:pt>
                <c:pt idx="9">
                  <c:v>Entire Exam</c:v>
                </c:pt>
              </c:strCache>
            </c:strRef>
          </c:cat>
          <c:val>
            <c:numRef>
              <c:f>FinalExam!$B$25:$B$34</c:f>
              <c:numCache>
                <c:formatCode>0.00</c:formatCode>
                <c:ptCount val="10"/>
                <c:pt idx="0">
                  <c:v>10.70633729861038</c:v>
                </c:pt>
                <c:pt idx="1">
                  <c:v>10.79323402279141</c:v>
                </c:pt>
                <c:pt idx="2">
                  <c:v>19.244668309934621</c:v>
                </c:pt>
                <c:pt idx="3">
                  <c:v>18.60727086533538</c:v>
                </c:pt>
                <c:pt idx="4">
                  <c:v>6.2426831197595281</c:v>
                </c:pt>
                <c:pt idx="5">
                  <c:v>17.592398099524889</c:v>
                </c:pt>
                <c:pt idx="6">
                  <c:v>10.662219126210131</c:v>
                </c:pt>
                <c:pt idx="7">
                  <c:v>6.2573679134069238</c:v>
                </c:pt>
                <c:pt idx="8">
                  <c:v>8.628407101775398</c:v>
                </c:pt>
                <c:pt idx="9">
                  <c:v>11.797404708319929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902-41C2-B51E-D6A464936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278528"/>
        <c:axId val="128124608"/>
      </c:barChart>
      <c:catAx>
        <c:axId val="128278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/>
                  <a:t>Exam Item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28124608"/>
        <c:crosses val="autoZero"/>
        <c:auto val="1"/>
        <c:lblAlgn val="ctr"/>
        <c:lblOffset val="100"/>
        <c:noMultiLvlLbl val="0"/>
      </c:catAx>
      <c:valAx>
        <c:axId val="128124608"/>
        <c:scaling>
          <c:orientation val="minMax"/>
          <c:max val="25"/>
          <c:min val="-2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 i="0"/>
                </a:pPr>
                <a:r>
                  <a:rPr lang="en-US" b="0" i="0"/>
                  <a:t>Reformed</a:t>
                </a:r>
                <a:r>
                  <a:rPr lang="en-US" b="0" i="0" baseline="0"/>
                  <a:t> - Trad. Scores (%)</a:t>
                </a:r>
                <a:endParaRPr lang="en-US" b="0" i="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28278528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aseline="0">
          <a:latin typeface="Times New Roman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Final Exam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Reformed (N = 217)</c:v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FinalDistOfScores!$I$2:$I$11</c:f>
              <c:strCache>
                <c:ptCount val="10"/>
                <c:pt idx="0">
                  <c:v>200-180</c:v>
                </c:pt>
                <c:pt idx="1">
                  <c:v>180-160</c:v>
                </c:pt>
                <c:pt idx="2">
                  <c:v>160-140</c:v>
                </c:pt>
                <c:pt idx="3">
                  <c:v>140-120</c:v>
                </c:pt>
                <c:pt idx="4">
                  <c:v>120-100</c:v>
                </c:pt>
                <c:pt idx="5">
                  <c:v>100-80</c:v>
                </c:pt>
                <c:pt idx="6">
                  <c:v>80-60</c:v>
                </c:pt>
                <c:pt idx="7">
                  <c:v>60-40</c:v>
                </c:pt>
                <c:pt idx="8">
                  <c:v>40-20</c:v>
                </c:pt>
                <c:pt idx="9">
                  <c:v>20-0</c:v>
                </c:pt>
              </c:strCache>
            </c:strRef>
          </c:cat>
          <c:val>
            <c:numRef>
              <c:f>FinalDistOfScores!$G$2:$G$11</c:f>
              <c:numCache>
                <c:formatCode>0.00</c:formatCode>
                <c:ptCount val="10"/>
                <c:pt idx="0">
                  <c:v>11.059907834101381</c:v>
                </c:pt>
                <c:pt idx="1">
                  <c:v>17.511520737327189</c:v>
                </c:pt>
                <c:pt idx="2">
                  <c:v>18.43317972350231</c:v>
                </c:pt>
                <c:pt idx="3">
                  <c:v>29.953917050691231</c:v>
                </c:pt>
                <c:pt idx="4">
                  <c:v>12.90322580645161</c:v>
                </c:pt>
                <c:pt idx="5">
                  <c:v>7.3732718894009208</c:v>
                </c:pt>
                <c:pt idx="6">
                  <c:v>1.84331797235023</c:v>
                </c:pt>
                <c:pt idx="7">
                  <c:v>0.460829493087558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DB-402A-8BA3-6184EF6EC86C}"/>
            </c:ext>
          </c:extLst>
        </c:ser>
        <c:ser>
          <c:idx val="1"/>
          <c:order val="1"/>
          <c:tx>
            <c:v>Traditional (N = 258)</c:v>
          </c:tx>
          <c:spPr>
            <a:solidFill>
              <a:srgbClr val="FE99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FinalDistOfScores!$I$2:$I$11</c:f>
              <c:strCache>
                <c:ptCount val="10"/>
                <c:pt idx="0">
                  <c:v>200-180</c:v>
                </c:pt>
                <c:pt idx="1">
                  <c:v>180-160</c:v>
                </c:pt>
                <c:pt idx="2">
                  <c:v>160-140</c:v>
                </c:pt>
                <c:pt idx="3">
                  <c:v>140-120</c:v>
                </c:pt>
                <c:pt idx="4">
                  <c:v>120-100</c:v>
                </c:pt>
                <c:pt idx="5">
                  <c:v>100-80</c:v>
                </c:pt>
                <c:pt idx="6">
                  <c:v>80-60</c:v>
                </c:pt>
                <c:pt idx="7">
                  <c:v>60-40</c:v>
                </c:pt>
                <c:pt idx="8">
                  <c:v>40-20</c:v>
                </c:pt>
                <c:pt idx="9">
                  <c:v>20-0</c:v>
                </c:pt>
              </c:strCache>
            </c:strRef>
          </c:cat>
          <c:val>
            <c:numRef>
              <c:f>FinalDistOfScores!$H$2:$H$11</c:f>
              <c:numCache>
                <c:formatCode>0.00</c:formatCode>
                <c:ptCount val="10"/>
                <c:pt idx="0">
                  <c:v>4.65116279069768</c:v>
                </c:pt>
                <c:pt idx="1">
                  <c:v>10.85271317829457</c:v>
                </c:pt>
                <c:pt idx="2">
                  <c:v>15.11627906976744</c:v>
                </c:pt>
                <c:pt idx="3">
                  <c:v>19.379844961240309</c:v>
                </c:pt>
                <c:pt idx="4">
                  <c:v>18.217054263565888</c:v>
                </c:pt>
                <c:pt idx="5">
                  <c:v>12.403100775193799</c:v>
                </c:pt>
                <c:pt idx="6">
                  <c:v>11.24031007751938</c:v>
                </c:pt>
                <c:pt idx="7">
                  <c:v>5.4263565891472867</c:v>
                </c:pt>
                <c:pt idx="8">
                  <c:v>1.5503875968992249</c:v>
                </c:pt>
                <c:pt idx="9">
                  <c:v>1.162790697674418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DB-402A-8BA3-6184EF6EC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282112"/>
        <c:axId val="128126912"/>
      </c:barChart>
      <c:catAx>
        <c:axId val="128282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/>
                  <a:t>Grade</a:t>
                </a:r>
                <a:r>
                  <a:rPr lang="en-US" b="0" i="0" baseline="0"/>
                  <a:t> on Final Exam (points)</a:t>
                </a:r>
                <a:endParaRPr lang="en-US" b="0" i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28126912"/>
        <c:crosses val="autoZero"/>
        <c:auto val="1"/>
        <c:lblAlgn val="ctr"/>
        <c:lblOffset val="100"/>
        <c:noMultiLvlLbl val="0"/>
      </c:catAx>
      <c:valAx>
        <c:axId val="128126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 i="0"/>
                </a:pPr>
                <a:r>
                  <a:rPr lang="en-US" b="0" i="0"/>
                  <a:t>Percentage of students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28282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b="1" i="0"/>
            </a:pPr>
            <a:r>
              <a:rPr lang="en-US" b="1" i="0"/>
              <a:t>Exam 1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00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E99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88-47EC-B0BB-32B5FADD9EA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88-47EC-B0BB-32B5FADD9EAA}"/>
              </c:ext>
            </c:extLst>
          </c:dPt>
          <c:dPt>
            <c:idx val="2"/>
            <c:invertIfNegative val="0"/>
            <c:bubble3D val="0"/>
            <c:spPr>
              <a:solidFill>
                <a:srgbClr val="192C62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88-47EC-B0BB-32B5FADD9EAA}"/>
              </c:ext>
            </c:extLst>
          </c:dPt>
          <c:dPt>
            <c:idx val="3"/>
            <c:invertIfNegative val="0"/>
            <c:bubble3D val="0"/>
            <c:spPr>
              <a:solidFill>
                <a:srgbClr val="FE99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488-47EC-B0BB-32B5FADD9EAA}"/>
              </c:ext>
            </c:extLst>
          </c:dPt>
          <c:dPt>
            <c:idx val="4"/>
            <c:invertIfNegative val="0"/>
            <c:bubble3D val="0"/>
            <c:spPr>
              <a:solidFill>
                <a:srgbClr val="192C62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488-47EC-B0BB-32B5FADD9EAA}"/>
              </c:ext>
            </c:extLst>
          </c:dPt>
          <c:dPt>
            <c:idx val="5"/>
            <c:invertIfNegative val="0"/>
            <c:bubble3D val="0"/>
            <c:spPr>
              <a:solidFill>
                <a:srgbClr val="192C62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488-47EC-B0BB-32B5FADD9EAA}"/>
              </c:ext>
            </c:extLst>
          </c:dPt>
          <c:dPt>
            <c:idx val="6"/>
            <c:invertIfNegative val="0"/>
            <c:bubble3D val="0"/>
            <c:spPr>
              <a:solidFill>
                <a:srgbClr val="192C62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488-47EC-B0BB-32B5FADD9EAA}"/>
              </c:ext>
            </c:extLst>
          </c:dPt>
          <c:errBars>
            <c:errBarType val="both"/>
            <c:errValType val="cust"/>
            <c:noEndCap val="0"/>
            <c:plus>
              <c:numRef>
                <c:f>Exam1!$C$25:$C$31</c:f>
                <c:numCache>
                  <c:formatCode>General</c:formatCode>
                  <c:ptCount val="7"/>
                  <c:pt idx="0">
                    <c:v>1.4414268567891271</c:v>
                  </c:pt>
                  <c:pt idx="1">
                    <c:v>2.4385767656862121</c:v>
                  </c:pt>
                  <c:pt idx="2">
                    <c:v>1.582207210543163</c:v>
                  </c:pt>
                  <c:pt idx="3">
                    <c:v>3.227251882430112</c:v>
                  </c:pt>
                  <c:pt idx="4">
                    <c:v>1.777115950999846</c:v>
                  </c:pt>
                  <c:pt idx="5">
                    <c:v>2.3276727272003161</c:v>
                  </c:pt>
                  <c:pt idx="6">
                    <c:v>1.378099537440465</c:v>
                  </c:pt>
                </c:numCache>
              </c:numRef>
            </c:plus>
            <c:minus>
              <c:numRef>
                <c:f>Exam1!$C$25:$C$31</c:f>
                <c:numCache>
                  <c:formatCode>General</c:formatCode>
                  <c:ptCount val="7"/>
                  <c:pt idx="0">
                    <c:v>1.4414268567891271</c:v>
                  </c:pt>
                  <c:pt idx="1">
                    <c:v>2.4385767656862121</c:v>
                  </c:pt>
                  <c:pt idx="2">
                    <c:v>1.582207210543163</c:v>
                  </c:pt>
                  <c:pt idx="3">
                    <c:v>3.227251882430112</c:v>
                  </c:pt>
                  <c:pt idx="4">
                    <c:v>1.777115950999846</c:v>
                  </c:pt>
                  <c:pt idx="5">
                    <c:v>2.3276727272003161</c:v>
                  </c:pt>
                  <c:pt idx="6">
                    <c:v>1.378099537440465</c:v>
                  </c:pt>
                </c:numCache>
              </c:numRef>
            </c:minus>
          </c:errBars>
          <c:cat>
            <c:strRef>
              <c:f>Exam1!$A$25:$A$31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Entire Exam</c:v>
                </c:pt>
              </c:strCache>
            </c:strRef>
          </c:cat>
          <c:val>
            <c:numRef>
              <c:f>Exam1!$B$25:$B$31</c:f>
              <c:numCache>
                <c:formatCode>0.00</c:formatCode>
                <c:ptCount val="7"/>
                <c:pt idx="0">
                  <c:v>-3.572870854424222</c:v>
                </c:pt>
                <c:pt idx="1">
                  <c:v>5.2526761264625321</c:v>
                </c:pt>
                <c:pt idx="2">
                  <c:v>3.2509058722650801</c:v>
                </c:pt>
                <c:pt idx="3">
                  <c:v>-8.6368351174176397</c:v>
                </c:pt>
                <c:pt idx="4">
                  <c:v>2.4440572013387509</c:v>
                </c:pt>
                <c:pt idx="5">
                  <c:v>16.46502364948967</c:v>
                </c:pt>
                <c:pt idx="6">
                  <c:v>1.5506182059580169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488-47EC-B0BB-32B5FADD9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948288"/>
        <c:axId val="127865920"/>
      </c:barChart>
      <c:catAx>
        <c:axId val="127948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/>
                  <a:t>Exam Item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27865920"/>
        <c:crosses val="autoZero"/>
        <c:auto val="1"/>
        <c:lblAlgn val="ctr"/>
        <c:lblOffset val="100"/>
        <c:noMultiLvlLbl val="0"/>
      </c:catAx>
      <c:valAx>
        <c:axId val="127865920"/>
        <c:scaling>
          <c:orientation val="minMax"/>
          <c:max val="20"/>
          <c:min val="-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 i="0"/>
                </a:pPr>
                <a:r>
                  <a:rPr lang="en-US" b="0" i="0"/>
                  <a:t>Reformed - Trad. Scores (%)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27948288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Exam 1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Reformed (N = 206)</c:v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Exam1DistOfScores!$I$2:$I$8</c:f>
              <c:strCache>
                <c:ptCount val="7"/>
                <c:pt idx="0">
                  <c:v>100-90</c:v>
                </c:pt>
                <c:pt idx="1">
                  <c:v>90-80</c:v>
                </c:pt>
                <c:pt idx="2">
                  <c:v>80-70</c:v>
                </c:pt>
                <c:pt idx="3">
                  <c:v>70-60</c:v>
                </c:pt>
                <c:pt idx="4">
                  <c:v>60-50</c:v>
                </c:pt>
                <c:pt idx="5">
                  <c:v>50-40</c:v>
                </c:pt>
                <c:pt idx="6">
                  <c:v>40-0</c:v>
                </c:pt>
              </c:strCache>
            </c:strRef>
          </c:cat>
          <c:val>
            <c:numRef>
              <c:f>Exam1DistOfScores!$G$2:$G$8</c:f>
              <c:numCache>
                <c:formatCode>0.00</c:formatCode>
                <c:ptCount val="7"/>
                <c:pt idx="0">
                  <c:v>24.757281553398059</c:v>
                </c:pt>
                <c:pt idx="1">
                  <c:v>23.300970873786419</c:v>
                </c:pt>
                <c:pt idx="2">
                  <c:v>22.815533980582529</c:v>
                </c:pt>
                <c:pt idx="3">
                  <c:v>19.902912621359221</c:v>
                </c:pt>
                <c:pt idx="4">
                  <c:v>6.7961165048543677</c:v>
                </c:pt>
                <c:pt idx="5">
                  <c:v>1.4563106796116501</c:v>
                </c:pt>
                <c:pt idx="6">
                  <c:v>0.970873786407767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A4-41F0-B8C9-7D782E6DBAB7}"/>
            </c:ext>
          </c:extLst>
        </c:ser>
        <c:ser>
          <c:idx val="1"/>
          <c:order val="1"/>
          <c:tx>
            <c:v>Traditional (N = 234)</c:v>
          </c:tx>
          <c:spPr>
            <a:solidFill>
              <a:srgbClr val="FE99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Exam1DistOfScores!$I$2:$I$8</c:f>
              <c:strCache>
                <c:ptCount val="7"/>
                <c:pt idx="0">
                  <c:v>100-90</c:v>
                </c:pt>
                <c:pt idx="1">
                  <c:v>90-80</c:v>
                </c:pt>
                <c:pt idx="2">
                  <c:v>80-70</c:v>
                </c:pt>
                <c:pt idx="3">
                  <c:v>70-60</c:v>
                </c:pt>
                <c:pt idx="4">
                  <c:v>60-50</c:v>
                </c:pt>
                <c:pt idx="5">
                  <c:v>50-40</c:v>
                </c:pt>
                <c:pt idx="6">
                  <c:v>40-0</c:v>
                </c:pt>
              </c:strCache>
            </c:strRef>
          </c:cat>
          <c:val>
            <c:numRef>
              <c:f>Exam1DistOfScores!$H$2:$H$8</c:f>
              <c:numCache>
                <c:formatCode>0.00</c:formatCode>
                <c:ptCount val="7"/>
                <c:pt idx="0">
                  <c:v>21.794871794871799</c:v>
                </c:pt>
                <c:pt idx="1">
                  <c:v>25.213675213675209</c:v>
                </c:pt>
                <c:pt idx="2">
                  <c:v>26.49572649572648</c:v>
                </c:pt>
                <c:pt idx="3">
                  <c:v>11.111111111111111</c:v>
                </c:pt>
                <c:pt idx="4">
                  <c:v>7.6923076923076916</c:v>
                </c:pt>
                <c:pt idx="5">
                  <c:v>5.1282051282051277</c:v>
                </c:pt>
                <c:pt idx="6">
                  <c:v>2.5641025641025639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A4-41F0-B8C9-7D782E6DB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718336"/>
        <c:axId val="127868224"/>
      </c:barChart>
      <c:catAx>
        <c:axId val="112718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/>
                  <a:t>Grade</a:t>
                </a:r>
                <a:r>
                  <a:rPr lang="en-US" b="0" i="0" baseline="0"/>
                  <a:t> on Exam 1 (points)</a:t>
                </a:r>
                <a:endParaRPr lang="en-US" b="0" i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27868224"/>
        <c:crosses val="autoZero"/>
        <c:auto val="1"/>
        <c:lblAlgn val="ctr"/>
        <c:lblOffset val="100"/>
        <c:noMultiLvlLbl val="0"/>
      </c:catAx>
      <c:valAx>
        <c:axId val="127868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 i="0"/>
                </a:pPr>
                <a:r>
                  <a:rPr lang="en-US" b="0" i="0"/>
                  <a:t>Percentage of students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12718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Exam 2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Reformed (N = 206)</c:v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Exam2!$D$3:$D$9</c:f>
                <c:numCache>
                  <c:formatCode>General</c:formatCode>
                  <c:ptCount val="7"/>
                  <c:pt idx="0">
                    <c:v>2.1869410616797609</c:v>
                  </c:pt>
                  <c:pt idx="1">
                    <c:v>2.536653476004437</c:v>
                  </c:pt>
                  <c:pt idx="2">
                    <c:v>2.2338615060406699</c:v>
                  </c:pt>
                  <c:pt idx="3">
                    <c:v>2.31996982741973</c:v>
                  </c:pt>
                  <c:pt idx="4">
                    <c:v>1.7996170711900981</c:v>
                  </c:pt>
                  <c:pt idx="5">
                    <c:v>1.5029906547340799</c:v>
                  </c:pt>
                  <c:pt idx="6">
                    <c:v>1.4411596824413919</c:v>
                  </c:pt>
                </c:numCache>
              </c:numRef>
            </c:plus>
            <c:minus>
              <c:numRef>
                <c:f>Exam2!$D$3:$D$9</c:f>
                <c:numCache>
                  <c:formatCode>General</c:formatCode>
                  <c:ptCount val="7"/>
                  <c:pt idx="0">
                    <c:v>2.1869410616797609</c:v>
                  </c:pt>
                  <c:pt idx="1">
                    <c:v>2.536653476004437</c:v>
                  </c:pt>
                  <c:pt idx="2">
                    <c:v>2.2338615060406699</c:v>
                  </c:pt>
                  <c:pt idx="3">
                    <c:v>2.31996982741973</c:v>
                  </c:pt>
                  <c:pt idx="4">
                    <c:v>1.7996170711900981</c:v>
                  </c:pt>
                  <c:pt idx="5">
                    <c:v>1.5029906547340799</c:v>
                  </c:pt>
                  <c:pt idx="6">
                    <c:v>1.4411596824413919</c:v>
                  </c:pt>
                </c:numCache>
              </c:numRef>
            </c:minus>
          </c:errBars>
          <c:cat>
            <c:strRef>
              <c:f>Exam2!$A$3:$A$9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Entire Exam</c:v>
                </c:pt>
              </c:strCache>
            </c:strRef>
          </c:cat>
          <c:val>
            <c:numRef>
              <c:f>Exam2!$B$3:$B$9</c:f>
              <c:numCache>
                <c:formatCode>0.00</c:formatCode>
                <c:ptCount val="7"/>
                <c:pt idx="0">
                  <c:v>47.02265372168285</c:v>
                </c:pt>
                <c:pt idx="1">
                  <c:v>43.81067961165008</c:v>
                </c:pt>
                <c:pt idx="2">
                  <c:v>53.495145631067963</c:v>
                </c:pt>
                <c:pt idx="3">
                  <c:v>49.199029126213603</c:v>
                </c:pt>
                <c:pt idx="4">
                  <c:v>82.815533980582529</c:v>
                </c:pt>
                <c:pt idx="5">
                  <c:v>77.249190938511305</c:v>
                </c:pt>
                <c:pt idx="6">
                  <c:v>56.223300970873801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B8-4ACD-8BA2-D1EDFD822BA1}"/>
            </c:ext>
          </c:extLst>
        </c:ser>
        <c:ser>
          <c:idx val="1"/>
          <c:order val="1"/>
          <c:tx>
            <c:v>Traditional (N = 226)</c:v>
          </c:tx>
          <c:spPr>
            <a:solidFill>
              <a:srgbClr val="FE990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Exam2!$E$3:$E$9</c:f>
                <c:numCache>
                  <c:formatCode>General</c:formatCode>
                  <c:ptCount val="7"/>
                  <c:pt idx="0">
                    <c:v>1.8130576259726709</c:v>
                  </c:pt>
                  <c:pt idx="1">
                    <c:v>2.266204870198063</c:v>
                  </c:pt>
                  <c:pt idx="2">
                    <c:v>2.3324479298988652</c:v>
                  </c:pt>
                  <c:pt idx="3">
                    <c:v>2.003443424964837</c:v>
                  </c:pt>
                  <c:pt idx="4">
                    <c:v>2.1173448689013199</c:v>
                  </c:pt>
                  <c:pt idx="5">
                    <c:v>1.8628948534443499</c:v>
                  </c:pt>
                  <c:pt idx="6">
                    <c:v>1.408272786838173</c:v>
                  </c:pt>
                </c:numCache>
              </c:numRef>
            </c:plus>
            <c:minus>
              <c:numRef>
                <c:f>Exam2!$E$3:$E$9</c:f>
                <c:numCache>
                  <c:formatCode>General</c:formatCode>
                  <c:ptCount val="7"/>
                  <c:pt idx="0">
                    <c:v>1.8130576259726709</c:v>
                  </c:pt>
                  <c:pt idx="1">
                    <c:v>2.266204870198063</c:v>
                  </c:pt>
                  <c:pt idx="2">
                    <c:v>2.3324479298988652</c:v>
                  </c:pt>
                  <c:pt idx="3">
                    <c:v>2.003443424964837</c:v>
                  </c:pt>
                  <c:pt idx="4">
                    <c:v>2.1173448689013199</c:v>
                  </c:pt>
                  <c:pt idx="5">
                    <c:v>1.8628948534443499</c:v>
                  </c:pt>
                  <c:pt idx="6">
                    <c:v>1.408272786838173</c:v>
                  </c:pt>
                </c:numCache>
              </c:numRef>
            </c:minus>
          </c:errBars>
          <c:cat>
            <c:strRef>
              <c:f>Exam2!$A$3:$A$9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Entire Exam</c:v>
                </c:pt>
              </c:strCache>
            </c:strRef>
          </c:cat>
          <c:val>
            <c:numRef>
              <c:f>Exam2!$C$3:$C$9</c:f>
              <c:numCache>
                <c:formatCode>0.00</c:formatCode>
                <c:ptCount val="7"/>
                <c:pt idx="0">
                  <c:v>38.908554572271377</c:v>
                </c:pt>
                <c:pt idx="1">
                  <c:v>29.955752212389179</c:v>
                </c:pt>
                <c:pt idx="2">
                  <c:v>46.30530973451328</c:v>
                </c:pt>
                <c:pt idx="3">
                  <c:v>40.995575221238951</c:v>
                </c:pt>
                <c:pt idx="4">
                  <c:v>76.460176991150433</c:v>
                </c:pt>
                <c:pt idx="5">
                  <c:v>72.846607669616503</c:v>
                </c:pt>
                <c:pt idx="6">
                  <c:v>47.860619469026268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B8-4ACD-8BA2-D1EDFD822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029120"/>
        <c:axId val="127911616"/>
      </c:barChart>
      <c:catAx>
        <c:axId val="113029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/>
                  <a:t>Exam Item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27911616"/>
        <c:crosses val="autoZero"/>
        <c:auto val="1"/>
        <c:lblAlgn val="ctr"/>
        <c:lblOffset val="100"/>
        <c:noMultiLvlLbl val="0"/>
      </c:catAx>
      <c:valAx>
        <c:axId val="12791161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 i="0"/>
                </a:pPr>
                <a:r>
                  <a:rPr lang="en-US" b="0" i="0"/>
                  <a:t>Average (%)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13029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Exam 2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Exam2!$C$25:$C$31</c:f>
                <c:numCache>
                  <c:formatCode>General</c:formatCode>
                  <c:ptCount val="7"/>
                  <c:pt idx="0">
                    <c:v>2.84075503385256</c:v>
                  </c:pt>
                  <c:pt idx="1">
                    <c:v>3.401513688203369</c:v>
                  </c:pt>
                  <c:pt idx="2">
                    <c:v>3.2296208096090679</c:v>
                  </c:pt>
                  <c:pt idx="3">
                    <c:v>3.0652969769946878</c:v>
                  </c:pt>
                  <c:pt idx="4">
                    <c:v>2.7788074594655829</c:v>
                  </c:pt>
                  <c:pt idx="5">
                    <c:v>2.393607767201515</c:v>
                  </c:pt>
                  <c:pt idx="6">
                    <c:v>2.0149872139652718</c:v>
                  </c:pt>
                </c:numCache>
              </c:numRef>
            </c:plus>
            <c:minus>
              <c:numRef>
                <c:f>Exam2!$C$25:$C$31</c:f>
                <c:numCache>
                  <c:formatCode>General</c:formatCode>
                  <c:ptCount val="7"/>
                  <c:pt idx="0">
                    <c:v>2.84075503385256</c:v>
                  </c:pt>
                  <c:pt idx="1">
                    <c:v>3.401513688203369</c:v>
                  </c:pt>
                  <c:pt idx="2">
                    <c:v>3.2296208096090679</c:v>
                  </c:pt>
                  <c:pt idx="3">
                    <c:v>3.0652969769946878</c:v>
                  </c:pt>
                  <c:pt idx="4">
                    <c:v>2.7788074594655829</c:v>
                  </c:pt>
                  <c:pt idx="5">
                    <c:v>2.393607767201515</c:v>
                  </c:pt>
                  <c:pt idx="6">
                    <c:v>2.0149872139652718</c:v>
                  </c:pt>
                </c:numCache>
              </c:numRef>
            </c:minus>
          </c:errBars>
          <c:cat>
            <c:strRef>
              <c:f>Exam2!$A$25:$A$31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Entire Exam</c:v>
                </c:pt>
              </c:strCache>
            </c:strRef>
          </c:cat>
          <c:val>
            <c:numRef>
              <c:f>Exam2!$B$25:$B$31</c:f>
              <c:numCache>
                <c:formatCode>0.00</c:formatCode>
                <c:ptCount val="7"/>
                <c:pt idx="0">
                  <c:v>8.1140991494114481</c:v>
                </c:pt>
                <c:pt idx="1">
                  <c:v>13.854927399261101</c:v>
                </c:pt>
                <c:pt idx="2">
                  <c:v>7.1898358965546816</c:v>
                </c:pt>
                <c:pt idx="3">
                  <c:v>8.2034539049746513</c:v>
                </c:pt>
                <c:pt idx="4">
                  <c:v>6.3553569894320816</c:v>
                </c:pt>
                <c:pt idx="5">
                  <c:v>4.4025832688948006</c:v>
                </c:pt>
                <c:pt idx="6">
                  <c:v>8.3626815018472396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91-4593-BF0B-F1A5245D9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030656"/>
        <c:axId val="127913920"/>
      </c:barChart>
      <c:catAx>
        <c:axId val="113030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/>
                  <a:t>Exam Item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27913920"/>
        <c:crosses val="autoZero"/>
        <c:auto val="1"/>
        <c:lblAlgn val="ctr"/>
        <c:lblOffset val="100"/>
        <c:noMultiLvlLbl val="0"/>
      </c:catAx>
      <c:valAx>
        <c:axId val="127913920"/>
        <c:scaling>
          <c:orientation val="minMax"/>
          <c:max val="20"/>
          <c:min val="-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 i="0"/>
                </a:pPr>
                <a:r>
                  <a:rPr lang="en-US" b="0" i="0"/>
                  <a:t>Reformed-Trad. Scores (%)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13030656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aseline="0">
          <a:latin typeface="Times New Roman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Exam 2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Reformed (N = 206)</c:v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Exam2DistOfScores!$I$2:$I$8</c:f>
              <c:strCache>
                <c:ptCount val="7"/>
                <c:pt idx="0">
                  <c:v>100-90</c:v>
                </c:pt>
                <c:pt idx="1">
                  <c:v>90-80</c:v>
                </c:pt>
                <c:pt idx="2">
                  <c:v>80-70</c:v>
                </c:pt>
                <c:pt idx="3">
                  <c:v>70-60</c:v>
                </c:pt>
                <c:pt idx="4">
                  <c:v>60-50</c:v>
                </c:pt>
                <c:pt idx="5">
                  <c:v>50-40</c:v>
                </c:pt>
                <c:pt idx="6">
                  <c:v>40-0</c:v>
                </c:pt>
              </c:strCache>
            </c:strRef>
          </c:cat>
          <c:val>
            <c:numRef>
              <c:f>Exam2DistOfScores!$G$2:$G$8</c:f>
              <c:numCache>
                <c:formatCode>0.00</c:formatCode>
                <c:ptCount val="7"/>
                <c:pt idx="0">
                  <c:v>6.3106796116504853</c:v>
                </c:pt>
                <c:pt idx="1">
                  <c:v>9.2233009708737441</c:v>
                </c:pt>
                <c:pt idx="2">
                  <c:v>10.679611650485439</c:v>
                </c:pt>
                <c:pt idx="3">
                  <c:v>15.04854368932039</c:v>
                </c:pt>
                <c:pt idx="4">
                  <c:v>14.5631067961165</c:v>
                </c:pt>
                <c:pt idx="5">
                  <c:v>17.475728155339809</c:v>
                </c:pt>
                <c:pt idx="6">
                  <c:v>26.699029126213599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4F-42AB-9BCE-822E55FE832A}"/>
            </c:ext>
          </c:extLst>
        </c:ser>
        <c:ser>
          <c:idx val="1"/>
          <c:order val="1"/>
          <c:tx>
            <c:v>Traditional (N = 226)</c:v>
          </c:tx>
          <c:spPr>
            <a:solidFill>
              <a:srgbClr val="FE99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Exam2DistOfScores!$I$2:$I$8</c:f>
              <c:strCache>
                <c:ptCount val="7"/>
                <c:pt idx="0">
                  <c:v>100-90</c:v>
                </c:pt>
                <c:pt idx="1">
                  <c:v>90-80</c:v>
                </c:pt>
                <c:pt idx="2">
                  <c:v>80-70</c:v>
                </c:pt>
                <c:pt idx="3">
                  <c:v>70-60</c:v>
                </c:pt>
                <c:pt idx="4">
                  <c:v>60-50</c:v>
                </c:pt>
                <c:pt idx="5">
                  <c:v>50-40</c:v>
                </c:pt>
                <c:pt idx="6">
                  <c:v>40-0</c:v>
                </c:pt>
              </c:strCache>
            </c:strRef>
          </c:cat>
          <c:val>
            <c:numRef>
              <c:f>Exam2DistOfScores!$H$2:$H$8</c:f>
              <c:numCache>
                <c:formatCode>0.00</c:formatCode>
                <c:ptCount val="7"/>
                <c:pt idx="0">
                  <c:v>2.6548672566371678</c:v>
                </c:pt>
                <c:pt idx="1">
                  <c:v>5.3097345132743357</c:v>
                </c:pt>
                <c:pt idx="2">
                  <c:v>8.4070796460176993</c:v>
                </c:pt>
                <c:pt idx="3">
                  <c:v>11.946902654867261</c:v>
                </c:pt>
                <c:pt idx="4">
                  <c:v>14.159292035398231</c:v>
                </c:pt>
                <c:pt idx="5">
                  <c:v>16.814159292035399</c:v>
                </c:pt>
                <c:pt idx="6">
                  <c:v>40.707964601769923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4F-42AB-9BCE-822E55FE8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032704"/>
        <c:axId val="127916224"/>
      </c:barChart>
      <c:catAx>
        <c:axId val="113032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/>
                  <a:t>Grade</a:t>
                </a:r>
                <a:r>
                  <a:rPr lang="en-US" b="0" i="0" baseline="0"/>
                  <a:t> on Exam 2 (points)</a:t>
                </a:r>
                <a:endParaRPr lang="en-US" b="0" i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27916224"/>
        <c:crosses val="autoZero"/>
        <c:auto val="1"/>
        <c:lblAlgn val="ctr"/>
        <c:lblOffset val="100"/>
        <c:noMultiLvlLbl val="0"/>
      </c:catAx>
      <c:valAx>
        <c:axId val="127916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 i="0"/>
                </a:pPr>
                <a:r>
                  <a:rPr lang="en-US" b="0" i="0"/>
                  <a:t>Percentage of students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13032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Exam 3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Reformed (N = 203)</c:v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Exam3!$D$3:$D$9</c:f>
                <c:numCache>
                  <c:formatCode>General</c:formatCode>
                  <c:ptCount val="7"/>
                  <c:pt idx="0">
                    <c:v>1.628045225757035</c:v>
                  </c:pt>
                  <c:pt idx="1">
                    <c:v>2.0866357210965778</c:v>
                  </c:pt>
                  <c:pt idx="2">
                    <c:v>1.8665162229065411</c:v>
                  </c:pt>
                  <c:pt idx="3">
                    <c:v>1.6096930126083779</c:v>
                  </c:pt>
                  <c:pt idx="4">
                    <c:v>1.5695421733637931</c:v>
                  </c:pt>
                  <c:pt idx="5">
                    <c:v>1.2244615146569531</c:v>
                  </c:pt>
                  <c:pt idx="6">
                    <c:v>1.055886394422183</c:v>
                  </c:pt>
                </c:numCache>
              </c:numRef>
            </c:plus>
            <c:minus>
              <c:numRef>
                <c:f>Exam3!$D$3:$D$9</c:f>
                <c:numCache>
                  <c:formatCode>General</c:formatCode>
                  <c:ptCount val="7"/>
                  <c:pt idx="0">
                    <c:v>1.628045225757035</c:v>
                  </c:pt>
                  <c:pt idx="1">
                    <c:v>2.0866357210965778</c:v>
                  </c:pt>
                  <c:pt idx="2">
                    <c:v>1.8665162229065411</c:v>
                  </c:pt>
                  <c:pt idx="3">
                    <c:v>1.6096930126083779</c:v>
                  </c:pt>
                  <c:pt idx="4">
                    <c:v>1.5695421733637931</c:v>
                  </c:pt>
                  <c:pt idx="5">
                    <c:v>1.2244615146569531</c:v>
                  </c:pt>
                  <c:pt idx="6">
                    <c:v>1.055886394422183</c:v>
                  </c:pt>
                </c:numCache>
              </c:numRef>
            </c:minus>
          </c:errBars>
          <c:cat>
            <c:strRef>
              <c:f>Exam3!$A$3:$A$9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Entire Exam</c:v>
                </c:pt>
              </c:strCache>
            </c:strRef>
          </c:cat>
          <c:val>
            <c:numRef>
              <c:f>Exam3!$B$3:$B$9</c:f>
              <c:numCache>
                <c:formatCode>0.00</c:formatCode>
                <c:ptCount val="7"/>
                <c:pt idx="0">
                  <c:v>79.752475247523989</c:v>
                </c:pt>
                <c:pt idx="1">
                  <c:v>49.950495049504958</c:v>
                </c:pt>
                <c:pt idx="2">
                  <c:v>49.554455445544278</c:v>
                </c:pt>
                <c:pt idx="3">
                  <c:v>69.768976897688958</c:v>
                </c:pt>
                <c:pt idx="4">
                  <c:v>79.768976897688972</c:v>
                </c:pt>
                <c:pt idx="5">
                  <c:v>86.608910891088684</c:v>
                </c:pt>
                <c:pt idx="6">
                  <c:v>67.628712871286254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53-481B-AD3F-9E8ADFFEA1C5}"/>
            </c:ext>
          </c:extLst>
        </c:ser>
        <c:ser>
          <c:idx val="1"/>
          <c:order val="1"/>
          <c:tx>
            <c:v>Traditional (N = 230)</c:v>
          </c:tx>
          <c:spPr>
            <a:solidFill>
              <a:srgbClr val="FE990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Exam3!$E$3:$E$9</c:f>
                <c:numCache>
                  <c:formatCode>General</c:formatCode>
                  <c:ptCount val="7"/>
                  <c:pt idx="0">
                    <c:v>1.6178751743898201</c:v>
                  </c:pt>
                  <c:pt idx="1">
                    <c:v>2.1140246112470922</c:v>
                  </c:pt>
                  <c:pt idx="2">
                    <c:v>1.988949254142192</c:v>
                  </c:pt>
                  <c:pt idx="3">
                    <c:v>1.7798576988443839</c:v>
                  </c:pt>
                  <c:pt idx="4">
                    <c:v>1.4899537675729499</c:v>
                  </c:pt>
                  <c:pt idx="5">
                    <c:v>1.425906460999087</c:v>
                  </c:pt>
                  <c:pt idx="6">
                    <c:v>1.1634346245658671</c:v>
                  </c:pt>
                </c:numCache>
              </c:numRef>
            </c:plus>
            <c:minus>
              <c:numRef>
                <c:f>Exam3!$E$3:$E$9</c:f>
                <c:numCache>
                  <c:formatCode>General</c:formatCode>
                  <c:ptCount val="7"/>
                  <c:pt idx="0">
                    <c:v>1.6178751743898201</c:v>
                  </c:pt>
                  <c:pt idx="1">
                    <c:v>2.1140246112470922</c:v>
                  </c:pt>
                  <c:pt idx="2">
                    <c:v>1.988949254142192</c:v>
                  </c:pt>
                  <c:pt idx="3">
                    <c:v>1.7798576988443839</c:v>
                  </c:pt>
                  <c:pt idx="4">
                    <c:v>1.4899537675729499</c:v>
                  </c:pt>
                  <c:pt idx="5">
                    <c:v>1.425906460999087</c:v>
                  </c:pt>
                  <c:pt idx="6">
                    <c:v>1.1634346245658671</c:v>
                  </c:pt>
                </c:numCache>
              </c:numRef>
            </c:minus>
          </c:errBars>
          <c:cat>
            <c:strRef>
              <c:f>Exam3!$A$3:$A$9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Entire Exam</c:v>
                </c:pt>
              </c:strCache>
            </c:strRef>
          </c:cat>
          <c:val>
            <c:numRef>
              <c:f>Exam3!$C$3:$C$9</c:f>
              <c:numCache>
                <c:formatCode>0.00</c:formatCode>
                <c:ptCount val="7"/>
                <c:pt idx="0">
                  <c:v>79.608695652173878</c:v>
                </c:pt>
                <c:pt idx="1">
                  <c:v>42.5</c:v>
                </c:pt>
                <c:pt idx="2">
                  <c:v>40.913043478260533</c:v>
                </c:pt>
                <c:pt idx="3">
                  <c:v>57.85507246376784</c:v>
                </c:pt>
                <c:pt idx="4">
                  <c:v>75.101449275362299</c:v>
                </c:pt>
                <c:pt idx="5">
                  <c:v>79.782608695652186</c:v>
                </c:pt>
                <c:pt idx="6">
                  <c:v>60.543478260869563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53-481B-AD3F-9E8ADFFEA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949312"/>
        <c:axId val="113074752"/>
      </c:barChart>
      <c:catAx>
        <c:axId val="127949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/>
                  <a:t>Exam Item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13074752"/>
        <c:crosses val="autoZero"/>
        <c:auto val="1"/>
        <c:lblAlgn val="ctr"/>
        <c:lblOffset val="100"/>
        <c:noMultiLvlLbl val="0"/>
      </c:catAx>
      <c:valAx>
        <c:axId val="113074752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 i="0"/>
                </a:pPr>
                <a:r>
                  <a:rPr lang="en-US" b="0" i="0"/>
                  <a:t>Average (%)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27949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Exam 3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Exam3!$C$25:$C$31</c:f>
                <c:numCache>
                  <c:formatCode>General</c:formatCode>
                  <c:ptCount val="7"/>
                  <c:pt idx="0">
                    <c:v>2.2952235919441839</c:v>
                  </c:pt>
                  <c:pt idx="1">
                    <c:v>2.9703785431346379</c:v>
                  </c:pt>
                  <c:pt idx="2">
                    <c:v>2.7276000340823581</c:v>
                  </c:pt>
                  <c:pt idx="3">
                    <c:v>2.3997927041675622</c:v>
                  </c:pt>
                  <c:pt idx="4">
                    <c:v>2.16412219236169</c:v>
                  </c:pt>
                  <c:pt idx="5">
                    <c:v>1.8794986662392019</c:v>
                  </c:pt>
                  <c:pt idx="6">
                    <c:v>1.5711385055317679</c:v>
                  </c:pt>
                </c:numCache>
              </c:numRef>
            </c:plus>
            <c:minus>
              <c:numRef>
                <c:f>Exam3!$C$25:$C$31</c:f>
                <c:numCache>
                  <c:formatCode>General</c:formatCode>
                  <c:ptCount val="7"/>
                  <c:pt idx="0">
                    <c:v>2.2952235919441839</c:v>
                  </c:pt>
                  <c:pt idx="1">
                    <c:v>2.9703785431346379</c:v>
                  </c:pt>
                  <c:pt idx="2">
                    <c:v>2.7276000340823581</c:v>
                  </c:pt>
                  <c:pt idx="3">
                    <c:v>2.3997927041675622</c:v>
                  </c:pt>
                  <c:pt idx="4">
                    <c:v>2.16412219236169</c:v>
                  </c:pt>
                  <c:pt idx="5">
                    <c:v>1.8794986662392019</c:v>
                  </c:pt>
                  <c:pt idx="6">
                    <c:v>1.5711385055317679</c:v>
                  </c:pt>
                </c:numCache>
              </c:numRef>
            </c:minus>
          </c:errBars>
          <c:cat>
            <c:strRef>
              <c:f>Exam3!$A$25:$A$31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Entire Exam</c:v>
                </c:pt>
              </c:strCache>
            </c:strRef>
          </c:cat>
          <c:val>
            <c:numRef>
              <c:f>Exam3!$B$25:$B$31</c:f>
              <c:numCache>
                <c:formatCode>0.00</c:formatCode>
                <c:ptCount val="7"/>
                <c:pt idx="0">
                  <c:v>0.14377959535085</c:v>
                </c:pt>
                <c:pt idx="1">
                  <c:v>7.4504950495049576</c:v>
                </c:pt>
                <c:pt idx="2">
                  <c:v>8.6414119672836929</c:v>
                </c:pt>
                <c:pt idx="3">
                  <c:v>11.91390443392164</c:v>
                </c:pt>
                <c:pt idx="4">
                  <c:v>4.6675276223274054</c:v>
                </c:pt>
                <c:pt idx="5">
                  <c:v>6.8263021954369369</c:v>
                </c:pt>
                <c:pt idx="6">
                  <c:v>7.0852346104175714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11-4122-8486-E41FCFED9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950336"/>
        <c:axId val="113077056"/>
      </c:barChart>
      <c:catAx>
        <c:axId val="127950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/>
                  <a:t>Exam Item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13077056"/>
        <c:crosses val="autoZero"/>
        <c:auto val="1"/>
        <c:lblAlgn val="ctr"/>
        <c:lblOffset val="100"/>
        <c:noMultiLvlLbl val="0"/>
      </c:catAx>
      <c:valAx>
        <c:axId val="113077056"/>
        <c:scaling>
          <c:orientation val="minMax"/>
          <c:max val="20"/>
          <c:min val="-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 i="0"/>
                </a:pPr>
                <a:r>
                  <a:rPr lang="en-US" b="0" i="0"/>
                  <a:t>Reformed</a:t>
                </a:r>
                <a:r>
                  <a:rPr lang="en-US" b="0" i="0" baseline="0"/>
                  <a:t> - Trad. Scores (%)</a:t>
                </a:r>
                <a:endParaRPr lang="en-US" b="0" i="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27950336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aseline="0">
          <a:latin typeface="Times New Roman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Exam 3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Reformed (N = 203)</c:v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Exam3DistOfScores!$I$2:$I$8</c:f>
              <c:strCache>
                <c:ptCount val="7"/>
                <c:pt idx="0">
                  <c:v>100-90</c:v>
                </c:pt>
                <c:pt idx="1">
                  <c:v>90-80</c:v>
                </c:pt>
                <c:pt idx="2">
                  <c:v>80-70</c:v>
                </c:pt>
                <c:pt idx="3">
                  <c:v>70-60</c:v>
                </c:pt>
                <c:pt idx="4">
                  <c:v>60-50</c:v>
                </c:pt>
                <c:pt idx="5">
                  <c:v>50-40</c:v>
                </c:pt>
                <c:pt idx="6">
                  <c:v>40-0</c:v>
                </c:pt>
              </c:strCache>
            </c:strRef>
          </c:cat>
          <c:val>
            <c:numRef>
              <c:f>Exam3DistOfScores!$G$2:$G$8</c:f>
              <c:numCache>
                <c:formatCode>0.00</c:formatCode>
                <c:ptCount val="7"/>
                <c:pt idx="0">
                  <c:v>6.8965517241379306</c:v>
                </c:pt>
                <c:pt idx="1">
                  <c:v>15.27093596059113</c:v>
                </c:pt>
                <c:pt idx="2">
                  <c:v>20.19704433497537</c:v>
                </c:pt>
                <c:pt idx="3">
                  <c:v>23.152709359605911</c:v>
                </c:pt>
                <c:pt idx="4">
                  <c:v>21.674876847290641</c:v>
                </c:pt>
                <c:pt idx="5">
                  <c:v>8.3743842364531993</c:v>
                </c:pt>
                <c:pt idx="6">
                  <c:v>4.4334975369458096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C2-4FB9-953D-00B8D0776C2F}"/>
            </c:ext>
          </c:extLst>
        </c:ser>
        <c:ser>
          <c:idx val="1"/>
          <c:order val="1"/>
          <c:tx>
            <c:v>Traditional (N = 230)</c:v>
          </c:tx>
          <c:spPr>
            <a:solidFill>
              <a:srgbClr val="FE99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Exam3DistOfScores!$I$2:$I$8</c:f>
              <c:strCache>
                <c:ptCount val="7"/>
                <c:pt idx="0">
                  <c:v>100-90</c:v>
                </c:pt>
                <c:pt idx="1">
                  <c:v>90-80</c:v>
                </c:pt>
                <c:pt idx="2">
                  <c:v>80-70</c:v>
                </c:pt>
                <c:pt idx="3">
                  <c:v>70-60</c:v>
                </c:pt>
                <c:pt idx="4">
                  <c:v>60-50</c:v>
                </c:pt>
                <c:pt idx="5">
                  <c:v>50-40</c:v>
                </c:pt>
                <c:pt idx="6">
                  <c:v>40-0</c:v>
                </c:pt>
              </c:strCache>
            </c:strRef>
          </c:cat>
          <c:val>
            <c:numRef>
              <c:f>Exam3DistOfScores!$H$2:$H$8</c:f>
              <c:numCache>
                <c:formatCode>0.00</c:formatCode>
                <c:ptCount val="7"/>
                <c:pt idx="0">
                  <c:v>3.043478260869565</c:v>
                </c:pt>
                <c:pt idx="1">
                  <c:v>10.869565217391299</c:v>
                </c:pt>
                <c:pt idx="2">
                  <c:v>15.21739130434783</c:v>
                </c:pt>
                <c:pt idx="3">
                  <c:v>22.173913043478269</c:v>
                </c:pt>
                <c:pt idx="4">
                  <c:v>18.695652173913039</c:v>
                </c:pt>
                <c:pt idx="5">
                  <c:v>16.086956521739129</c:v>
                </c:pt>
                <c:pt idx="6">
                  <c:v>13.913043478260869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C2-4FB9-953D-00B8D0776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337408"/>
        <c:axId val="113079360"/>
      </c:barChart>
      <c:catAx>
        <c:axId val="128337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/>
                  <a:t>Grade</a:t>
                </a:r>
                <a:r>
                  <a:rPr lang="en-US" b="0" i="0" baseline="0"/>
                  <a:t> on Exam 3 (points)</a:t>
                </a:r>
                <a:endParaRPr lang="en-US" b="0" i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13079360"/>
        <c:crosses val="autoZero"/>
        <c:auto val="1"/>
        <c:lblAlgn val="ctr"/>
        <c:lblOffset val="100"/>
        <c:noMultiLvlLbl val="0"/>
      </c:catAx>
      <c:valAx>
        <c:axId val="113079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 i="0"/>
                </a:pPr>
                <a:r>
                  <a:rPr lang="en-US" b="0" i="0"/>
                  <a:t>Percentage of students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28337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  <a:sym typeface="Wingdings 3" pitchFamily="-109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  <a:sym typeface="Wingdings 3" pitchFamily="-109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  <a:sym typeface="Wingdings 3" pitchFamily="-109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457FA0-87CA-254E-9A2C-16467FB00E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17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  <a:sym typeface="Wingdings 3" pitchFamily="-109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  <a:sym typeface="Wingdings 3" pitchFamily="-109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386263"/>
            <a:ext cx="51308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  <a:sym typeface="Wingdings 3" pitchFamily="-109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772525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DA293C-3EFE-344B-8C5A-D257AC356D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75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6861" y="6626286"/>
            <a:ext cx="407140" cy="252198"/>
          </a:xfrm>
          <a:ln/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6945A3-D8A5-0540-A585-C2A012A8C7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3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6861" y="6626286"/>
            <a:ext cx="407140" cy="252198"/>
          </a:xfrm>
          <a:ln/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6945A3-D8A5-0540-A585-C2A012A8C7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0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64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64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6861" y="6626286"/>
            <a:ext cx="407140" cy="252198"/>
          </a:xfrm>
          <a:ln/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6945A3-D8A5-0540-A585-C2A012A8C7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8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63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1743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495675"/>
            <a:ext cx="4038600" cy="1743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2F974-FDEA-3E43-BF98-6AA8D8AA5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1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6861" y="6626286"/>
            <a:ext cx="407140" cy="252198"/>
          </a:xfrm>
          <a:ln/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6945A3-D8A5-0540-A585-C2A012A8C7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6861" y="6626286"/>
            <a:ext cx="407140" cy="252198"/>
          </a:xfrm>
          <a:ln/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6945A3-D8A5-0540-A585-C2A012A8C7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4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3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3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6861" y="6626286"/>
            <a:ext cx="407140" cy="252198"/>
          </a:xfrm>
          <a:ln/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6945A3-D8A5-0540-A585-C2A012A8C7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6861" y="6626286"/>
            <a:ext cx="407140" cy="252198"/>
          </a:xfrm>
          <a:ln/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6945A3-D8A5-0540-A585-C2A012A8C7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8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6861" y="6626286"/>
            <a:ext cx="407140" cy="252198"/>
          </a:xfrm>
          <a:ln/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6945A3-D8A5-0540-A585-C2A012A8C7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3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6861" y="6626286"/>
            <a:ext cx="407140" cy="252198"/>
          </a:xfrm>
          <a:ln/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6945A3-D8A5-0540-A585-C2A012A8C7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4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6861" y="6626286"/>
            <a:ext cx="407140" cy="252198"/>
          </a:xfrm>
          <a:ln/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6945A3-D8A5-0540-A585-C2A012A8C7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7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6861" y="6626286"/>
            <a:ext cx="407140" cy="252198"/>
          </a:xfrm>
          <a:ln/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6945A3-D8A5-0540-A585-C2A012A8C7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5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Arial"/>
                <a:ea typeface="+mn-ea"/>
                <a:cs typeface="+mn-cs"/>
                <a:sym typeface="Wingdings 3" pitchFamily="-109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Arial"/>
                <a:ea typeface="+mn-ea"/>
                <a:cs typeface="+mn-cs"/>
                <a:sym typeface="Wingdings 3" pitchFamily="-109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6A0F4E39-429A-DF45-B677-E025027305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 descr="CAE_Original_High_Res_Banner_with_taglin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6759"/>
            <a:ext cx="9144000" cy="12612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25038"/>
            <a:ext cx="4503616" cy="4983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u="sng" dirty="0">
                <a:solidFill>
                  <a:srgbClr val="FFFFFF"/>
                </a:solidFill>
                <a:latin typeface="Arial"/>
                <a:cs typeface="Arial"/>
              </a:rPr>
              <a:t>Reformed Class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>
                <a:solidFill>
                  <a:srgbClr val="FFFFFF"/>
                </a:solidFill>
                <a:latin typeface="Arial"/>
                <a:cs typeface="Arial"/>
              </a:rPr>
              <a:t>Two 50 minute lectures per week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0" dirty="0">
                <a:solidFill>
                  <a:srgbClr val="FFFFFF"/>
                </a:solidFill>
                <a:latin typeface="Arial"/>
                <a:cs typeface="Arial"/>
              </a:rPr>
              <a:t>Focused on introducing concepts using active engagement instructional strategies and on collaborative group problem solving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0" dirty="0">
                <a:solidFill>
                  <a:srgbClr val="FFFFFF"/>
                </a:solidFill>
                <a:latin typeface="Arial"/>
                <a:cs typeface="Arial"/>
              </a:rPr>
              <a:t>Minimal derivations of equations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>
                <a:solidFill>
                  <a:srgbClr val="FFFFFF"/>
                </a:solidFill>
                <a:latin typeface="Arial"/>
                <a:cs typeface="Arial"/>
              </a:rPr>
              <a:t>Each student also attends a 50 minute recitation sections per week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0" dirty="0">
                <a:solidFill>
                  <a:srgbClr val="FFFFFF"/>
                </a:solidFill>
                <a:latin typeface="Arial"/>
                <a:cs typeface="Arial"/>
              </a:rPr>
              <a:t>Led by graduate TA with assistance from undergraduate peer instructors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0" dirty="0">
                <a:solidFill>
                  <a:srgbClr val="FFFFFF"/>
                </a:solidFill>
                <a:latin typeface="Arial"/>
                <a:cs typeface="Arial"/>
              </a:rPr>
              <a:t>Students work on collaborative tutorials, which promote reasoning abilities and problem solving skills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>
                <a:solidFill>
                  <a:srgbClr val="FFFFFF"/>
                </a:solidFill>
                <a:latin typeface="Arial"/>
                <a:cs typeface="Arial"/>
              </a:rPr>
              <a:t>Instructor experienced in astronomy and physics education research, but teaching PHYS 141 for the first 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554" y="1036902"/>
            <a:ext cx="4171462" cy="273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u="sng" dirty="0">
                <a:solidFill>
                  <a:srgbClr val="FFFFFF"/>
                </a:solidFill>
                <a:latin typeface="Arial"/>
                <a:cs typeface="Arial"/>
              </a:rPr>
              <a:t>Traditional Class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>
                <a:solidFill>
                  <a:srgbClr val="FFFFFF"/>
                </a:solidFill>
                <a:latin typeface="Arial"/>
                <a:cs typeface="Arial"/>
              </a:rPr>
              <a:t>Three 50 minute lectures per week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0" dirty="0">
                <a:solidFill>
                  <a:srgbClr val="FFFFFF"/>
                </a:solidFill>
                <a:latin typeface="Arial"/>
                <a:cs typeface="Arial"/>
              </a:rPr>
              <a:t>Focused on introducing concepts and on instructor-led modeling of problem solving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0" dirty="0">
                <a:solidFill>
                  <a:srgbClr val="FFFFFF"/>
                </a:solidFill>
                <a:latin typeface="Arial"/>
                <a:cs typeface="Arial"/>
              </a:rPr>
              <a:t>Many derivations of equations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>
                <a:solidFill>
                  <a:srgbClr val="FFFFFF"/>
                </a:solidFill>
                <a:latin typeface="Arial"/>
                <a:cs typeface="Arial"/>
              </a:rPr>
              <a:t>Instructor experienced in teaching PHYS 141 and widely regarded by faculty and students as an excellent lecturer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48350" y="993170"/>
            <a:ext cx="0" cy="595923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0635" y="-50139"/>
            <a:ext cx="8638553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Insights from the Univ. of Arizona AAU STEM reform effort in Physics</a:t>
            </a:r>
          </a:p>
        </p:txBody>
      </p:sp>
    </p:spTree>
    <p:extLst>
      <p:ext uri="{BB962C8B-B14F-4D97-AF65-F5344CB8AC3E}">
        <p14:creationId xmlns:p14="http://schemas.microsoft.com/office/powerpoint/2010/main" val="15168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13233"/>
              </p:ext>
            </p:extLst>
          </p:nvPr>
        </p:nvGraphicFramePr>
        <p:xfrm>
          <a:off x="914400" y="11430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36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232165"/>
              </p:ext>
            </p:extLst>
          </p:nvPr>
        </p:nvGraphicFramePr>
        <p:xfrm>
          <a:off x="914400" y="11430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27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891178"/>
              </p:ext>
            </p:extLst>
          </p:nvPr>
        </p:nvGraphicFramePr>
        <p:xfrm>
          <a:off x="914400" y="11430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72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29122"/>
              </p:ext>
            </p:extLst>
          </p:nvPr>
        </p:nvGraphicFramePr>
        <p:xfrm>
          <a:off x="914400" y="11430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78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373501"/>
              </p:ext>
            </p:extLst>
          </p:nvPr>
        </p:nvGraphicFramePr>
        <p:xfrm>
          <a:off x="914400" y="11430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67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83799" y="98538"/>
            <a:ext cx="9457294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COPUS data from UA </a:t>
            </a:r>
            <a:r>
              <a:rPr lang="en-US" sz="2800" dirty="0" err="1">
                <a:solidFill>
                  <a:srgbClr val="FFFFFF"/>
                </a:solidFill>
              </a:rPr>
              <a:t>Calc</a:t>
            </a:r>
            <a:r>
              <a:rPr lang="en-US" sz="2800" dirty="0">
                <a:solidFill>
                  <a:srgbClr val="FFFFFF"/>
                </a:solidFill>
              </a:rPr>
              <a:t>-Physics Course Reforms 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" y="698964"/>
            <a:ext cx="7508240" cy="6020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4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603025"/>
              </p:ext>
            </p:extLst>
          </p:nvPr>
        </p:nvGraphicFramePr>
        <p:xfrm>
          <a:off x="914400" y="11430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51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565905"/>
              </p:ext>
            </p:extLst>
          </p:nvPr>
        </p:nvGraphicFramePr>
        <p:xfrm>
          <a:off x="914400" y="11430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99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85896"/>
              </p:ext>
            </p:extLst>
          </p:nvPr>
        </p:nvGraphicFramePr>
        <p:xfrm>
          <a:off x="914400" y="11430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48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99420"/>
              </p:ext>
            </p:extLst>
          </p:nvPr>
        </p:nvGraphicFramePr>
        <p:xfrm>
          <a:off x="914400" y="11430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10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771146"/>
              </p:ext>
            </p:extLst>
          </p:nvPr>
        </p:nvGraphicFramePr>
        <p:xfrm>
          <a:off x="914400" y="11430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01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422650"/>
              </p:ext>
            </p:extLst>
          </p:nvPr>
        </p:nvGraphicFramePr>
        <p:xfrm>
          <a:off x="914400" y="11430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58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272124"/>
              </p:ext>
            </p:extLst>
          </p:nvPr>
        </p:nvGraphicFramePr>
        <p:xfrm>
          <a:off x="914400" y="11430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84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AE2">
  <a:themeElements>
    <a:clrScheme name="">
      <a:dk1>
        <a:srgbClr val="000000"/>
      </a:dk1>
      <a:lt1>
        <a:srgbClr val="223B82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BAFC1"/>
      </a:accent3>
      <a:accent4>
        <a:srgbClr val="000000"/>
      </a:accent4>
      <a:accent5>
        <a:srgbClr val="DAEDEF"/>
      </a:accent5>
      <a:accent6>
        <a:srgbClr val="2D2D8A"/>
      </a:accent6>
      <a:hlink>
        <a:srgbClr val="F6F62C"/>
      </a:hlink>
      <a:folHlink>
        <a:srgbClr val="F6F62C"/>
      </a:folHlink>
    </a:clrScheme>
    <a:fontScheme name="CA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68275" marR="0" indent="-168275" algn="l" defTabSz="914400" rtl="0" eaLnBrk="1" fontAlgn="base" latinLnBrk="0" hangingPunct="1">
          <a:lnSpc>
            <a:spcPct val="90000"/>
          </a:lnSpc>
          <a:spcBef>
            <a:spcPct val="65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FFFF0F"/>
            </a:solidFill>
            <a:effectLst/>
            <a:latin typeface="Times New Roman" pitchFamily="-109" charset="0"/>
            <a:sym typeface="Wingdings 3" pitchFamily="-109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68275" marR="0" indent="-168275" algn="l" defTabSz="914400" rtl="0" eaLnBrk="1" fontAlgn="base" latinLnBrk="0" hangingPunct="1">
          <a:lnSpc>
            <a:spcPct val="90000"/>
          </a:lnSpc>
          <a:spcBef>
            <a:spcPct val="65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FFFF0F"/>
            </a:solidFill>
            <a:effectLst/>
            <a:latin typeface="Times New Roman" pitchFamily="-109" charset="0"/>
            <a:sym typeface="Wingdings 3" pitchFamily="-109" charset="2"/>
          </a:defRPr>
        </a:defPPr>
      </a:lstStyle>
    </a:lnDef>
  </a:objectDefaults>
  <a:extraClrSchemeLst>
    <a:extraClrScheme>
      <a:clrScheme name="CA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E2 13">
        <a:dk1>
          <a:srgbClr val="000000"/>
        </a:dk1>
        <a:lt1>
          <a:srgbClr val="3333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DAD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E2 14">
        <a:dk1>
          <a:srgbClr val="000000"/>
        </a:dk1>
        <a:lt1>
          <a:srgbClr val="0000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E2 15">
        <a:dk1>
          <a:srgbClr val="000000"/>
        </a:dk1>
        <a:lt1>
          <a:srgbClr val="0000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E2 16">
        <a:dk1>
          <a:srgbClr val="000000"/>
        </a:dk1>
        <a:lt1>
          <a:srgbClr val="0033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133684</TotalTime>
  <Words>249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1_CAE2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Biosphere 2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Chautauqua Astronomy Teaching Workshop:  Critical Questions</dc:title>
  <dc:creator>Win98 SE</dc:creator>
  <cp:lastModifiedBy>Rica Sirbaugh French</cp:lastModifiedBy>
  <cp:revision>1487</cp:revision>
  <cp:lastPrinted>2015-09-21T23:44:47Z</cp:lastPrinted>
  <dcterms:created xsi:type="dcterms:W3CDTF">2010-09-17T22:18:38Z</dcterms:created>
  <dcterms:modified xsi:type="dcterms:W3CDTF">2018-05-24T22:01:37Z</dcterms:modified>
</cp:coreProperties>
</file>